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9" r:id="rId12"/>
    <p:sldId id="270" r:id="rId13"/>
    <p:sldId id="271" r:id="rId14"/>
    <p:sldId id="286" r:id="rId15"/>
    <p:sldId id="287" r:id="rId16"/>
    <p:sldId id="291" r:id="rId17"/>
    <p:sldId id="293" r:id="rId18"/>
    <p:sldId id="292" r:id="rId19"/>
    <p:sldId id="289" r:id="rId20"/>
    <p:sldId id="290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3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5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9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8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1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BF190-CB7F-425E-8E9D-D91698B7A490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D701-8D43-49E9-9B81-7D966091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1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3" Type="http://schemas.openxmlformats.org/officeDocument/2006/relationships/image" Target="../media/image21.jpe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jpeg"/><Relationship Id="rId29" Type="http://schemas.openxmlformats.org/officeDocument/2006/relationships/image" Target="../media/image47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5" Type="http://schemas.openxmlformats.org/officeDocument/2006/relationships/image" Target="../media/image23.jpeg"/><Relationship Id="rId15" Type="http://schemas.openxmlformats.org/officeDocument/2006/relationships/image" Target="../media/image33.gif"/><Relationship Id="rId23" Type="http://schemas.openxmlformats.org/officeDocument/2006/relationships/image" Target="../media/image41.jpe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image" Target="../media/image28.png"/><Relationship Id="rId19" Type="http://schemas.openxmlformats.org/officeDocument/2006/relationships/image" Target="../media/image37.jpeg"/><Relationship Id="rId31" Type="http://schemas.openxmlformats.org/officeDocument/2006/relationships/image" Target="../media/image49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jpeg"/><Relationship Id="rId22" Type="http://schemas.openxmlformats.org/officeDocument/2006/relationships/image" Target="../media/image40.jpe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Dn4WjzSFFb4?t=2m20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PZVCrKcOl7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</a:t>
            </a:r>
            <a:br>
              <a:rPr lang="en-US" dirty="0"/>
            </a:br>
            <a:r>
              <a:rPr lang="en-US" dirty="0"/>
              <a:t>Admitted Student Day!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" y="5470902"/>
            <a:ext cx="5056632" cy="707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19" y="4842457"/>
            <a:ext cx="1954324" cy="15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World Series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916"/>
            <a:ext cx="10515600" cy="521104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3: Visualize!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915" y="3335628"/>
            <a:ext cx="4896971" cy="102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05" y="1996225"/>
            <a:ext cx="5079124" cy="44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8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3" y="665006"/>
            <a:ext cx="9709444" cy="385548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97497" y="4960922"/>
            <a:ext cx="270456" cy="270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58106" y="4889818"/>
            <a:ext cx="315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“Exciting Event” (WPA &gt; 15%)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2570" y="29567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Game 6, 2011: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73793" y="29567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Game 5, 2017: </a:t>
            </a:r>
          </a:p>
        </p:txBody>
      </p:sp>
    </p:spTree>
    <p:extLst>
      <p:ext uri="{BB962C8B-B14F-4D97-AF65-F5344CB8AC3E}">
        <p14:creationId xmlns:p14="http://schemas.microsoft.com/office/powerpoint/2010/main" val="379445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574" y="1139344"/>
            <a:ext cx="6790426" cy="269638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63424" y="4381166"/>
            <a:ext cx="270456" cy="270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24033" y="4310062"/>
            <a:ext cx="315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“Exciting Event” (WPA &gt; 15%)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18" y="1070099"/>
            <a:ext cx="4882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Game 6, 2011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8 “exciting events”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Total WPA: 7.2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r>
              <a:rPr lang="en-US" sz="4000" b="1" dirty="0"/>
              <a:t>Game 5, 2017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10 “exciting events”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Total WPA: 6.2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90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063424" y="4381166"/>
            <a:ext cx="270456" cy="270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6500" y="653738"/>
            <a:ext cx="1157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WPA of top-20 “most exciting plays” from each game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90" y="1540568"/>
            <a:ext cx="8029588" cy="4757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5194" y="6196280"/>
            <a:ext cx="31021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Game 6, 2011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65856" y="3144806"/>
            <a:ext cx="31021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Game 5, 2017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9" name="Oval 8"/>
          <p:cNvSpPr/>
          <p:nvPr/>
        </p:nvSpPr>
        <p:spPr>
          <a:xfrm rot="20451594">
            <a:off x="6567586" y="2776492"/>
            <a:ext cx="3477934" cy="10431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8473" y="4050824"/>
            <a:ext cx="343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4 “most exciting” plays in 2011 were more exciting than top 4 “most exciting plays” in 2017</a:t>
            </a:r>
          </a:p>
        </p:txBody>
      </p:sp>
    </p:spTree>
    <p:extLst>
      <p:ext uri="{BB962C8B-B14F-4D97-AF65-F5344CB8AC3E}">
        <p14:creationId xmlns:p14="http://schemas.microsoft.com/office/powerpoint/2010/main" val="14365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/>
          <a:lstStyle/>
          <a:p>
            <a:r>
              <a:rPr lang="en-US" dirty="0"/>
              <a:t>Quantifying Student Satisfaction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(or lack thereof)</a:t>
            </a:r>
          </a:p>
        </p:txBody>
      </p:sp>
    </p:spTree>
    <p:extLst>
      <p:ext uri="{BB962C8B-B14F-4D97-AF65-F5344CB8AC3E}">
        <p14:creationId xmlns:p14="http://schemas.microsoft.com/office/powerpoint/2010/main" val="333157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712" b="468"/>
          <a:stretch/>
        </p:blipFill>
        <p:spPr>
          <a:xfrm>
            <a:off x="642937" y="167424"/>
            <a:ext cx="10906125" cy="66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04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49" y="985770"/>
            <a:ext cx="7934192" cy="48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712" b="468"/>
          <a:stretch/>
        </p:blipFill>
        <p:spPr>
          <a:xfrm>
            <a:off x="642937" y="167424"/>
            <a:ext cx="10906125" cy="66583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61397" y="2550017"/>
            <a:ext cx="18261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??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7307" y="2498500"/>
            <a:ext cx="18261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??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24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31" y="1776059"/>
            <a:ext cx="10650811" cy="29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819" y="365125"/>
            <a:ext cx="1182280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did you like BEST about in-class group homework?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20" y="1327636"/>
            <a:ext cx="7747177" cy="55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6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Quantifying Thrill</a:t>
            </a:r>
          </a:p>
        </p:txBody>
      </p:sp>
    </p:spTree>
    <p:extLst>
      <p:ext uri="{BB962C8B-B14F-4D97-AF65-F5344CB8AC3E}">
        <p14:creationId xmlns:p14="http://schemas.microsoft.com/office/powerpoint/2010/main" val="3859348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819" y="365125"/>
            <a:ext cx="1182280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did you </a:t>
            </a:r>
            <a:r>
              <a:rPr lang="en-US" sz="4000"/>
              <a:t>like LEAST </a:t>
            </a:r>
            <a:r>
              <a:rPr lang="en-US" sz="4000" dirty="0"/>
              <a:t>about in-class group homework?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093" y="1690688"/>
            <a:ext cx="5506255" cy="49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83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577" y="0"/>
            <a:ext cx="11029592" cy="2852737"/>
          </a:xfrm>
        </p:spPr>
        <p:txBody>
          <a:bodyPr>
            <a:normAutofit/>
          </a:bodyPr>
          <a:lstStyle/>
          <a:p>
            <a:r>
              <a:rPr lang="en-US" sz="4800" dirty="0"/>
              <a:t>More specifics on our department…</a:t>
            </a:r>
          </a:p>
        </p:txBody>
      </p:sp>
      <p:pic>
        <p:nvPicPr>
          <p:cNvPr id="1026" name="Picture 2" descr="Image result for lee windsper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521" y="3585996"/>
            <a:ext cx="1632030" cy="18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434107" y="4682599"/>
            <a:ext cx="3206839" cy="51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40924" y="4149254"/>
            <a:ext cx="217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…With this cool dude</a:t>
            </a:r>
          </a:p>
        </p:txBody>
      </p:sp>
    </p:spTree>
    <p:extLst>
      <p:ext uri="{BB962C8B-B14F-4D97-AF65-F5344CB8AC3E}">
        <p14:creationId xmlns:p14="http://schemas.microsoft.com/office/powerpoint/2010/main" val="19618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2030" y="288045"/>
            <a:ext cx="3401786" cy="798285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Our Alumni </a:t>
            </a:r>
            <a:br>
              <a:rPr lang="en-US" sz="2000" b="1" dirty="0">
                <a:latin typeface="Palatino Linotype" panose="02040502050505030304" pitchFamily="18" charset="0"/>
              </a:rPr>
            </a:br>
            <a:r>
              <a:rPr lang="en-US" sz="1375" b="1" dirty="0">
                <a:latin typeface="Palatino Linotype" panose="02040502050505030304" pitchFamily="18" charset="0"/>
              </a:rPr>
              <a:t>Where are they employed?</a:t>
            </a:r>
            <a:endParaRPr lang="en-US" sz="1666" b="1" dirty="0">
              <a:latin typeface="Palatino Linotype" panose="0204050205050503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87" y="190742"/>
            <a:ext cx="511175" cy="715645"/>
          </a:xfrm>
        </p:spPr>
      </p:pic>
      <p:cxnSp>
        <p:nvCxnSpPr>
          <p:cNvPr id="9" name="Straight Connector 8"/>
          <p:cNvCxnSpPr/>
          <p:nvPr/>
        </p:nvCxnSpPr>
        <p:spPr>
          <a:xfrm>
            <a:off x="4102554" y="981226"/>
            <a:ext cx="380319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837" y="1425739"/>
            <a:ext cx="972460" cy="221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02" y="1710446"/>
            <a:ext cx="683649" cy="90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515" y="1391794"/>
            <a:ext cx="800725" cy="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23" y="1698836"/>
            <a:ext cx="1009855" cy="56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43" y="2430836"/>
            <a:ext cx="946002" cy="25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59" y="1925112"/>
            <a:ext cx="523650" cy="35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https://www.fastenal.com/web/static/images/logos/fastenal/fastenal-logo-blu.pn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265" y="1155996"/>
            <a:ext cx="1238250" cy="26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519" y="2339310"/>
            <a:ext cx="798814" cy="305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48" y="2890414"/>
            <a:ext cx="897833" cy="3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24" y="3029065"/>
            <a:ext cx="869536" cy="31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30" y="2856695"/>
            <a:ext cx="989025" cy="30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http://www.intelligentinsites.com/wp-content/uploads/2013/08/logo_primary_web.jpg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32" y="3358384"/>
            <a:ext cx="1068894" cy="28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http://www.cimaglobal.com/Global/Images/Employers/2013refresh/glaxosmithkline-logo-large.gif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07" y="3508678"/>
            <a:ext cx="1190625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16"/>
          <a:stretch>
            <a:fillRect/>
          </a:stretch>
        </p:blipFill>
        <p:spPr>
          <a:xfrm>
            <a:off x="7118950" y="3358384"/>
            <a:ext cx="889952" cy="349250"/>
          </a:xfrm>
          <a:prstGeom prst="rect">
            <a:avLst/>
          </a:prstGeom>
        </p:spPr>
      </p:pic>
      <p:pic>
        <p:nvPicPr>
          <p:cNvPr id="20" name="Picture 19" descr="http://www.pocket.md/images/logos/29-category-1373883796_pfizer-logo.jpg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72" y="4347037"/>
            <a:ext cx="808412" cy="53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http://www.2020wob.com/sites/default/files/company-spotlights/Eli%20Lilly%20Logo.jpg?1360783862"/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36" y="4092457"/>
            <a:ext cx="722909" cy="45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http://www.alpinecommunitynetwork.com/wp-content/uploads/MarrowDonorProgram.jpg"/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90" y="4202068"/>
            <a:ext cx="515380" cy="34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http://www.dividend.com/blog/wp-content/uploads/storypics/kraft-foods.jpg"/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21" y="3690392"/>
            <a:ext cx="743749" cy="59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http://www.pentair.com/en~/media/images/logo.png"/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197" y="5005346"/>
            <a:ext cx="1083650" cy="30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http://news.bostonscientific.com/image/BostonScientificBlue.jpg"/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66" y="5159111"/>
            <a:ext cx="1018532" cy="35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http://www.shop4chai.com/sites/default/files/staples1.jpg"/>
          <p:cNvPicPr/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68" y="4358153"/>
            <a:ext cx="837902" cy="54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75" y="5511780"/>
            <a:ext cx="548969" cy="29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906" y="3115094"/>
            <a:ext cx="545703" cy="49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34" y="5905363"/>
            <a:ext cx="1312725" cy="417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49" y="4050114"/>
            <a:ext cx="522316" cy="49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11" y="2378928"/>
            <a:ext cx="519749" cy="55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89" y="5094185"/>
            <a:ext cx="959515" cy="28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97" y="1198773"/>
            <a:ext cx="1009500" cy="23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07" y="5397425"/>
            <a:ext cx="632013" cy="42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90" y="5665306"/>
            <a:ext cx="707376" cy="30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5" y="5615757"/>
            <a:ext cx="900997" cy="28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771" y="6114345"/>
            <a:ext cx="1056050" cy="3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380" y="6323394"/>
            <a:ext cx="608019" cy="33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82" y="3869568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4662775"/>
            <a:ext cx="959298" cy="34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49" y="2761430"/>
            <a:ext cx="845344" cy="23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49" y="6380031"/>
            <a:ext cx="1071765" cy="31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05" y="1718524"/>
            <a:ext cx="1074902" cy="29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248" y="3780139"/>
            <a:ext cx="774178" cy="12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926" y="6402498"/>
            <a:ext cx="634529" cy="2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3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968" y="146109"/>
            <a:ext cx="7844064" cy="687159"/>
          </a:xfrm>
        </p:spPr>
        <p:txBody>
          <a:bodyPr>
            <a:noAutofit/>
          </a:bodyPr>
          <a:lstStyle/>
          <a:p>
            <a:r>
              <a:rPr lang="en-US" sz="2666" b="1" dirty="0">
                <a:latin typeface="Century" panose="02040604050505020304" pitchFamily="18" charset="0"/>
              </a:rPr>
              <a:t>Scholarships in Math, </a:t>
            </a:r>
            <a:r>
              <a:rPr lang="en-US" sz="2666" b="1" dirty="0" err="1">
                <a:latin typeface="Century" panose="02040604050505020304" pitchFamily="18" charset="0"/>
              </a:rPr>
              <a:t>MathEd</a:t>
            </a:r>
            <a:r>
              <a:rPr lang="en-US" sz="2666" b="1" dirty="0">
                <a:latin typeface="Century" panose="02040604050505020304" pitchFamily="18" charset="0"/>
              </a:rPr>
              <a:t>, Stats &amp; DSCI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05" y="794940"/>
            <a:ext cx="11654790" cy="4959757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Camille Gilbertson Moll Award  	$4000        	Math, Stat, DSCI, Science</a:t>
            </a:r>
          </a:p>
          <a:p>
            <a:r>
              <a:rPr lang="en-US" sz="9600" dirty="0">
                <a:latin typeface="Century" panose="02040604050505020304" pitchFamily="18" charset="0"/>
              </a:rPr>
              <a:t>Walter Wadewitz Award 	 	$2400      	</a:t>
            </a:r>
            <a:r>
              <a:rPr lang="en-US" sz="9600" dirty="0" err="1">
                <a:latin typeface="Century" panose="02040604050505020304" pitchFamily="18" charset="0"/>
              </a:rPr>
              <a:t>MathEd</a:t>
            </a:r>
            <a:r>
              <a:rPr lang="en-US" sz="9600" dirty="0">
                <a:latin typeface="Century" panose="02040604050505020304" pitchFamily="18" charset="0"/>
              </a:rPr>
              <a:t> majors</a:t>
            </a:r>
          </a:p>
          <a:p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Lorena Jacobson Award 	    	  	$3000        	Math, Stat, </a:t>
            </a:r>
            <a:r>
              <a:rPr lang="en-US" sz="9600" dirty="0" err="1">
                <a:solidFill>
                  <a:srgbClr val="7030A0"/>
                </a:solidFill>
                <a:latin typeface="Century" panose="02040604050505020304" pitchFamily="18" charset="0"/>
              </a:rPr>
              <a:t>MathEd</a:t>
            </a:r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 Majors </a:t>
            </a:r>
            <a:endParaRPr lang="en-US" sz="9600" dirty="0">
              <a:latin typeface="Century" panose="02040604050505020304" pitchFamily="18" charset="0"/>
            </a:endParaRPr>
          </a:p>
          <a:p>
            <a:r>
              <a:rPr lang="en-US" sz="9600" dirty="0">
                <a:latin typeface="Century" panose="02040604050505020304" pitchFamily="18" charset="0"/>
              </a:rPr>
              <a:t>May S Murray Award 	             	$1000         	Math, </a:t>
            </a:r>
            <a:r>
              <a:rPr lang="en-US" sz="9600" dirty="0" err="1">
                <a:latin typeface="Century" panose="02040604050505020304" pitchFamily="18" charset="0"/>
              </a:rPr>
              <a:t>MathEd</a:t>
            </a:r>
            <a:r>
              <a:rPr lang="en-US" sz="9600" dirty="0">
                <a:latin typeface="Century" panose="02040604050505020304" pitchFamily="18" charset="0"/>
              </a:rPr>
              <a:t> Majors</a:t>
            </a:r>
          </a:p>
          <a:p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Judy &amp; Spencer </a:t>
            </a:r>
            <a:r>
              <a:rPr lang="en-US" sz="9600" dirty="0" err="1">
                <a:solidFill>
                  <a:srgbClr val="7030A0"/>
                </a:solidFill>
                <a:latin typeface="Century" panose="02040604050505020304" pitchFamily="18" charset="0"/>
              </a:rPr>
              <a:t>Munkel</a:t>
            </a:r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 Award 	$2000         	Math, </a:t>
            </a:r>
            <a:r>
              <a:rPr lang="en-US" sz="9600" dirty="0" err="1">
                <a:solidFill>
                  <a:srgbClr val="7030A0"/>
                </a:solidFill>
                <a:latin typeface="Century" panose="02040604050505020304" pitchFamily="18" charset="0"/>
              </a:rPr>
              <a:t>MathEd</a:t>
            </a:r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, Stat Majors</a:t>
            </a:r>
          </a:p>
          <a:p>
            <a:r>
              <a:rPr lang="en-US" sz="9600" dirty="0">
                <a:latin typeface="Century" panose="02040604050505020304" pitchFamily="18" charset="0"/>
              </a:rPr>
              <a:t>Gardiner Award Math/Stat  	  	$1000         	Math, Stat, DSCI Majors</a:t>
            </a:r>
          </a:p>
          <a:p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Gardiner Award </a:t>
            </a:r>
            <a:r>
              <a:rPr lang="en-US" sz="9600" dirty="0" err="1">
                <a:solidFill>
                  <a:srgbClr val="7030A0"/>
                </a:solidFill>
                <a:latin typeface="Century" panose="02040604050505020304" pitchFamily="18" charset="0"/>
              </a:rPr>
              <a:t>MathEd</a:t>
            </a:r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	  	$1000         	</a:t>
            </a:r>
            <a:r>
              <a:rPr lang="en-US" sz="9600" dirty="0" err="1">
                <a:solidFill>
                  <a:srgbClr val="7030A0"/>
                </a:solidFill>
                <a:latin typeface="Century" panose="02040604050505020304" pitchFamily="18" charset="0"/>
              </a:rPr>
              <a:t>MathEd</a:t>
            </a:r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 Majors</a:t>
            </a:r>
          </a:p>
          <a:p>
            <a:r>
              <a:rPr lang="en-US" sz="9600" dirty="0">
                <a:latin typeface="Century" panose="02040604050505020304" pitchFamily="18" charset="0"/>
              </a:rPr>
              <a:t>Fred &amp; Sandy Olson Award  	  	$1000         	Math, Stat, </a:t>
            </a:r>
            <a:r>
              <a:rPr lang="en-US" sz="9600" dirty="0" err="1">
                <a:latin typeface="Century" panose="02040604050505020304" pitchFamily="18" charset="0"/>
              </a:rPr>
              <a:t>MathEd</a:t>
            </a:r>
            <a:r>
              <a:rPr lang="en-US" sz="9600" dirty="0">
                <a:latin typeface="Century" panose="02040604050505020304" pitchFamily="18" charset="0"/>
              </a:rPr>
              <a:t>,</a:t>
            </a:r>
          </a:p>
          <a:p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Duane &amp; Edina Wolfe Award 	  	$1000         	</a:t>
            </a:r>
            <a:r>
              <a:rPr lang="en-US" sz="9600" dirty="0" err="1">
                <a:solidFill>
                  <a:srgbClr val="7030A0"/>
                </a:solidFill>
                <a:latin typeface="Century" panose="02040604050505020304" pitchFamily="18" charset="0"/>
              </a:rPr>
              <a:t>MathEd</a:t>
            </a:r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 Majors</a:t>
            </a:r>
          </a:p>
          <a:p>
            <a:r>
              <a:rPr lang="en-US" sz="9600" dirty="0">
                <a:latin typeface="Century" panose="02040604050505020304" pitchFamily="18" charset="0"/>
              </a:rPr>
              <a:t>Bachler Memorial Award 	  	$800		</a:t>
            </a:r>
            <a:r>
              <a:rPr lang="en-US" sz="9600" dirty="0" err="1">
                <a:latin typeface="Century" panose="02040604050505020304" pitchFamily="18" charset="0"/>
              </a:rPr>
              <a:t>MathEd</a:t>
            </a:r>
            <a:r>
              <a:rPr lang="en-US" sz="9600" dirty="0">
                <a:latin typeface="Century" panose="02040604050505020304" pitchFamily="18" charset="0"/>
              </a:rPr>
              <a:t> Majors</a:t>
            </a:r>
          </a:p>
          <a:p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Math/Stat Alumni Award   	  	$600           	Math, Stat, </a:t>
            </a:r>
            <a:r>
              <a:rPr lang="en-US" sz="9600" dirty="0" err="1">
                <a:solidFill>
                  <a:srgbClr val="7030A0"/>
                </a:solidFill>
                <a:latin typeface="Century" panose="02040604050505020304" pitchFamily="18" charset="0"/>
              </a:rPr>
              <a:t>MathEd</a:t>
            </a:r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, DSCI</a:t>
            </a:r>
          </a:p>
          <a:p>
            <a:r>
              <a:rPr lang="en-US" sz="9600" dirty="0">
                <a:latin typeface="Century" panose="02040604050505020304" pitchFamily="18" charset="0"/>
              </a:rPr>
              <a:t>Daniel Rand Award  		  	$500           	Stat and DSCI Majors</a:t>
            </a:r>
          </a:p>
          <a:p>
            <a:r>
              <a:rPr lang="en-US" sz="9600" dirty="0">
                <a:solidFill>
                  <a:srgbClr val="7030A0"/>
                </a:solidFill>
                <a:latin typeface="Century" panose="02040604050505020304" pitchFamily="18" charset="0"/>
              </a:rPr>
              <a:t>Benchmark Award  		  	$450 		Incoming Stat Major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61" y="5744208"/>
            <a:ext cx="3222255" cy="95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84" y="5744208"/>
            <a:ext cx="1127728" cy="9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4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48" y="427645"/>
            <a:ext cx="2949521" cy="2212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56" y="1666097"/>
            <a:ext cx="2882230" cy="2161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73" y="4254165"/>
            <a:ext cx="3443110" cy="22954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26386" y="2889030"/>
            <a:ext cx="3179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Spring Math/Stats Picnic</a:t>
            </a:r>
            <a:endParaRPr lang="en-US" sz="375" dirty="0"/>
          </a:p>
        </p:txBody>
      </p:sp>
      <p:sp>
        <p:nvSpPr>
          <p:cNvPr id="10" name="Rectangle 9"/>
          <p:cNvSpPr/>
          <p:nvPr/>
        </p:nvSpPr>
        <p:spPr>
          <a:xfrm>
            <a:off x="5796239" y="3390528"/>
            <a:ext cx="720069" cy="150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5" b="1" dirty="0">
                <a:latin typeface="Century" panose="02040604050505020304" pitchFamily="18" charset="0"/>
              </a:rPr>
              <a:t>Spring Math/Stats </a:t>
            </a:r>
            <a:r>
              <a:rPr lang="en-US" sz="375" b="1" dirty="0" err="1">
                <a:latin typeface="Century" panose="02040604050505020304" pitchFamily="18" charset="0"/>
              </a:rPr>
              <a:t>Pinic</a:t>
            </a:r>
            <a:endParaRPr lang="en-US" sz="375" dirty="0"/>
          </a:p>
        </p:txBody>
      </p:sp>
      <p:sp>
        <p:nvSpPr>
          <p:cNvPr id="11" name="Rectangle 10"/>
          <p:cNvSpPr/>
          <p:nvPr/>
        </p:nvSpPr>
        <p:spPr>
          <a:xfrm>
            <a:off x="2398988" y="6223851"/>
            <a:ext cx="3601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Spring Award Ceremony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A945A4-EE87-4F04-B9E5-F61D96EDA90D}"/>
              </a:ext>
            </a:extLst>
          </p:cNvPr>
          <p:cNvSpPr/>
          <p:nvPr/>
        </p:nvSpPr>
        <p:spPr>
          <a:xfrm>
            <a:off x="6000750" y="783240"/>
            <a:ext cx="4213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Social Events – Spaghetti Dinner </a:t>
            </a:r>
            <a:endParaRPr lang="en-US" sz="375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0E3A5B-7B42-417F-A7DA-88335BF5D6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68" y="3303942"/>
            <a:ext cx="4173732" cy="27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mudac.org/images/MUDAC2015_Group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28" y="1291450"/>
            <a:ext cx="5939105" cy="393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29" y="4123474"/>
            <a:ext cx="3671235" cy="2562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044" y="220384"/>
            <a:ext cx="5462811" cy="1389204"/>
          </a:xfrm>
          <a:prstGeom prst="rect">
            <a:avLst/>
          </a:prstGeom>
        </p:spPr>
      </p:pic>
      <p:pic>
        <p:nvPicPr>
          <p:cNvPr id="5" name="Picture 2" descr="http://www.casact.org/newsletter/images/Untitled-31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58" y="2114557"/>
            <a:ext cx="2807919" cy="166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907" y="5602280"/>
            <a:ext cx="3101521" cy="91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8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41" y="3169656"/>
            <a:ext cx="3355767" cy="14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15" y="3041847"/>
            <a:ext cx="6263143" cy="1693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24131" y="503464"/>
            <a:ext cx="603703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75" b="1" dirty="0">
                <a:latin typeface="Century" panose="02040604050505020304" pitchFamily="18" charset="0"/>
              </a:rPr>
              <a:t>Math Competition Participation</a:t>
            </a:r>
            <a:endParaRPr lang="en-US" sz="208" dirty="0"/>
          </a:p>
        </p:txBody>
      </p:sp>
      <p:sp>
        <p:nvSpPr>
          <p:cNvPr id="4" name="Rectangle 3"/>
          <p:cNvSpPr/>
          <p:nvPr/>
        </p:nvSpPr>
        <p:spPr>
          <a:xfrm>
            <a:off x="308358" y="2585056"/>
            <a:ext cx="5064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North Central Section Team Competition</a:t>
            </a:r>
            <a:endParaRPr lang="en-US" sz="1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901" y="5049100"/>
            <a:ext cx="4419169" cy="15140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12715" y="5488745"/>
            <a:ext cx="44315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Wisconsin Mathematical </a:t>
            </a:r>
          </a:p>
          <a:p>
            <a:r>
              <a:rPr lang="en-US" sz="2000" b="1" dirty="0">
                <a:latin typeface="Century" panose="02040604050505020304" pitchFamily="18" charset="0"/>
              </a:rPr>
              <a:t>Modeling Challenge</a:t>
            </a:r>
            <a:endParaRPr lang="en-US" sz="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FA2DE-8DE5-4132-B66F-6CB1C9F82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389" y="770845"/>
            <a:ext cx="1685794" cy="1920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5E6DA-8978-4256-9FA6-5AF86F580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718" y="1430942"/>
            <a:ext cx="5514738" cy="8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scoreedtpa.pearson.com/content/dam/ped/ani/psc/edtpa/public/image/edTPA_logo_transpar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013" y="1906361"/>
            <a:ext cx="1995053" cy="57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97953" y="516851"/>
            <a:ext cx="7351500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75" b="1" dirty="0">
                <a:latin typeface="Century" panose="02040604050505020304" pitchFamily="18" charset="0"/>
              </a:rPr>
              <a:t>Math/Stats Student Teaching Supervision</a:t>
            </a:r>
            <a:endParaRPr lang="en-US" sz="208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379" y="5072202"/>
            <a:ext cx="2533705" cy="16874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2047" y="1254404"/>
            <a:ext cx="4572000" cy="47346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Student Teaching Seminars</a:t>
            </a:r>
          </a:p>
          <a:p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Support with MTLE Exams</a:t>
            </a:r>
          </a:p>
          <a:p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Support with </a:t>
            </a:r>
            <a:r>
              <a:rPr lang="en-US" sz="2000" b="1" dirty="0" err="1">
                <a:latin typeface="Century" panose="02040604050505020304" pitchFamily="18" charset="0"/>
              </a:rPr>
              <a:t>edTPA</a:t>
            </a:r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Practice Job Interviews</a:t>
            </a:r>
          </a:p>
          <a:p>
            <a:pPr marL="238087" indent="-238087">
              <a:buFont typeface="Arial" panose="020B0604020202020204" pitchFamily="34" charset="0"/>
              <a:buChar char="•"/>
            </a:pPr>
            <a:endParaRPr lang="en-US" sz="2000" b="1" dirty="0">
              <a:effectLst>
                <a:reflection stA="55000" endPos="5000" dist="50800" dir="5400000" sy="-100000" algn="bl" rotWithShape="0"/>
              </a:effectLst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Partnerships with the Local School Districts</a:t>
            </a:r>
          </a:p>
          <a:p>
            <a:pPr marL="238087" indent="-238087">
              <a:buFont typeface="Arial" panose="020B0604020202020204" pitchFamily="34" charset="0"/>
              <a:buChar char="•"/>
            </a:pPr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 Public Service Loan Forgiveness </a:t>
            </a:r>
          </a:p>
          <a:p>
            <a:endParaRPr lang="en-US" sz="2000" b="1" dirty="0">
              <a:latin typeface="Century" panose="02040604050505020304" pitchFamily="18" charset="0"/>
            </a:endParaRPr>
          </a:p>
          <a:p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endParaRPr lang="en-US" sz="167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2F3EB28-0C3A-4EEE-A198-9AC13AD5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25" y="5396265"/>
            <a:ext cx="3517778" cy="103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15" y="991507"/>
            <a:ext cx="3488267" cy="261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78" y="3770364"/>
            <a:ext cx="3929743" cy="2947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600" y="3942443"/>
            <a:ext cx="3397552" cy="2548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78" y="794657"/>
            <a:ext cx="3234267" cy="2425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40789" y="231113"/>
            <a:ext cx="447750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75" b="1" dirty="0">
                <a:latin typeface="Century" panose="02040604050505020304" pitchFamily="18" charset="0"/>
              </a:rPr>
              <a:t>Undergraduate Research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426326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41526"/>
            <a:ext cx="5125357" cy="28853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2813" y="344493"/>
            <a:ext cx="6088402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95" b="1" dirty="0">
                <a:latin typeface="Century" panose="02040604050505020304" pitchFamily="18" charset="0"/>
              </a:rPr>
              <a:t>Student Travel Support For Conferences</a:t>
            </a:r>
            <a:endParaRPr lang="en-US" sz="187" dirty="0"/>
          </a:p>
        </p:txBody>
      </p:sp>
      <p:sp>
        <p:nvSpPr>
          <p:cNvPr id="4" name="Rectangle 3"/>
          <p:cNvSpPr/>
          <p:nvPr/>
        </p:nvSpPr>
        <p:spPr>
          <a:xfrm>
            <a:off x="2449286" y="4200072"/>
            <a:ext cx="7869464" cy="350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PME Conference – Fall and Spring</a:t>
            </a:r>
          </a:p>
          <a:p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MAA Math Fest – Washington DC, Seattle, Chicago …</a:t>
            </a:r>
          </a:p>
          <a:p>
            <a:pPr marL="238087" indent="-238087">
              <a:buFont typeface="Arial" panose="020B0604020202020204" pitchFamily="34" charset="0"/>
              <a:buChar char="•"/>
            </a:pPr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National Council of Teachers of Mathematics – Regional Conferences</a:t>
            </a:r>
          </a:p>
          <a:p>
            <a:pPr marL="238087" indent="-238087">
              <a:buFont typeface="Arial" panose="020B0604020202020204" pitchFamily="34" charset="0"/>
              <a:buChar char="•"/>
            </a:pPr>
            <a:endParaRPr lang="en-US" sz="2000" b="1" dirty="0">
              <a:latin typeface="Century" panose="02040604050505020304" pitchFamily="18" charset="0"/>
            </a:endParaRPr>
          </a:p>
          <a:p>
            <a:pPr marL="238087" indent="-238087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" panose="02040604050505020304" pitchFamily="18" charset="0"/>
              </a:rPr>
              <a:t>Minnesota Council of Teachers of Mathematics – Duluth</a:t>
            </a:r>
          </a:p>
          <a:p>
            <a:pPr marL="238087" indent="-238087">
              <a:buFont typeface="Arial" panose="020B0604020202020204" pitchFamily="34" charset="0"/>
              <a:buChar char="•"/>
            </a:pPr>
            <a:endParaRPr lang="en-US" sz="2000" b="1" dirty="0">
              <a:latin typeface="Century" panose="02040604050505020304" pitchFamily="18" charset="0"/>
            </a:endParaRPr>
          </a:p>
          <a:p>
            <a:endParaRPr lang="en-US" sz="2000" b="1" dirty="0">
              <a:latin typeface="Century" panose="02040604050505020304" pitchFamily="18" charset="0"/>
            </a:endParaRPr>
          </a:p>
          <a:p>
            <a:endParaRPr lang="en-US" sz="2000" b="1" dirty="0">
              <a:latin typeface="Century" panose="02040604050505020304" pitchFamily="18" charset="0"/>
            </a:endParaRPr>
          </a:p>
          <a:p>
            <a:endParaRPr lang="en-US" sz="167" dirty="0"/>
          </a:p>
        </p:txBody>
      </p:sp>
      <p:pic>
        <p:nvPicPr>
          <p:cNvPr id="9218" name="Picture 2" descr="Image result for travel m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97" y="1953112"/>
            <a:ext cx="3278660" cy="21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63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974"/>
          </a:xfrm>
        </p:spPr>
        <p:txBody>
          <a:bodyPr/>
          <a:lstStyle/>
          <a:p>
            <a:r>
              <a:rPr lang="en-US" dirty="0"/>
              <a:t>2017 World Series: Game 5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Best-of-seven series tied, 2-2</a:t>
            </a:r>
          </a:p>
        </p:txBody>
      </p:sp>
      <p:pic>
        <p:nvPicPr>
          <p:cNvPr id="13" name="Picture 1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6" y="2794715"/>
            <a:ext cx="9851295" cy="20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97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G_29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45" y="1047750"/>
            <a:ext cx="3312467" cy="22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G_6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04" y="3642179"/>
            <a:ext cx="4047060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G_288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447" y="1148276"/>
            <a:ext cx="3770313" cy="251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20602" y="397064"/>
            <a:ext cx="3488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Winona Outdoor Recreation</a:t>
            </a:r>
            <a:endParaRPr lang="en-US" sz="167" dirty="0"/>
          </a:p>
        </p:txBody>
      </p:sp>
      <p:pic>
        <p:nvPicPr>
          <p:cNvPr id="7" name="Picture 8" descr="Image result for winona climbing sugarloaf">
            <a:extLst>
              <a:ext uri="{FF2B5EF4-FFF2-40B4-BE49-F238E27FC236}">
                <a16:creationId xmlns:a16="http://schemas.microsoft.com/office/drawing/2014/main" id="{3E3A4210-C3A1-43D0-BBE6-5533A59DD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31" y="4039691"/>
            <a:ext cx="3228326" cy="242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19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minnesota marine art museum"/>
          <p:cNvSpPr>
            <a:spLocks noChangeAspect="1" noChangeArrowheads="1"/>
          </p:cNvSpPr>
          <p:nvPr/>
        </p:nvSpPr>
        <p:spPr bwMode="auto">
          <a:xfrm>
            <a:off x="1556411" y="-30096"/>
            <a:ext cx="635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50" tIns="9525" rIns="19050" bIns="9525" numCol="1" anchor="t" anchorCtr="0" compatLnSpc="1">
            <a:prstTxWarp prst="textNoShape">
              <a:avLst/>
            </a:prstTxWarp>
          </a:bodyPr>
          <a:lstStyle/>
          <a:p>
            <a:endParaRPr lang="en-US" sz="375"/>
          </a:p>
        </p:txBody>
      </p:sp>
      <p:sp>
        <p:nvSpPr>
          <p:cNvPr id="3" name="AutoShape 4" descr="Image result for minnesota marine art museum"/>
          <p:cNvSpPr>
            <a:spLocks noChangeAspect="1" noChangeArrowheads="1"/>
          </p:cNvSpPr>
          <p:nvPr/>
        </p:nvSpPr>
        <p:spPr bwMode="auto">
          <a:xfrm>
            <a:off x="1588161" y="1654"/>
            <a:ext cx="635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50" tIns="9525" rIns="19050" bIns="9525" numCol="1" anchor="t" anchorCtr="0" compatLnSpc="1">
            <a:prstTxWarp prst="textNoShape">
              <a:avLst/>
            </a:prstTxWarp>
          </a:bodyPr>
          <a:lstStyle/>
          <a:p>
            <a:endParaRPr lang="en-US" sz="375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51" y="5118131"/>
            <a:ext cx="2630053" cy="1048890"/>
          </a:xfrm>
          <a:prstGeom prst="rect">
            <a:avLst/>
          </a:prstGeom>
        </p:spPr>
      </p:pic>
      <p:pic>
        <p:nvPicPr>
          <p:cNvPr id="8198" name="Picture 6" descr="CarouselSlider/443/Leutze - Cropped for 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29" y="5406720"/>
            <a:ext cx="2026047" cy="12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reat River Shakespeare Festiv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554" y="4012282"/>
            <a:ext cx="3546949" cy="7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951" y="2881206"/>
            <a:ext cx="2193371" cy="1305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478" y="1128280"/>
            <a:ext cx="3967541" cy="1153595"/>
          </a:xfrm>
          <a:prstGeom prst="rect">
            <a:avLst/>
          </a:prstGeom>
        </p:spPr>
      </p:pic>
      <p:pic>
        <p:nvPicPr>
          <p:cNvPr id="8202" name="Picture 10" descr="Crowd-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76" y="1093621"/>
            <a:ext cx="381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59360" y="303672"/>
            <a:ext cx="4591318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75" b="1" dirty="0">
                <a:latin typeface="Century" panose="02040604050505020304" pitchFamily="18" charset="0"/>
              </a:rPr>
              <a:t>Winona Arts and Cultural 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9455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81" y="992860"/>
            <a:ext cx="7031330" cy="47311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6964" y="444279"/>
            <a:ext cx="805996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75" b="1" dirty="0">
                <a:latin typeface="Century" panose="02040604050505020304" pitchFamily="18" charset="0"/>
              </a:rPr>
              <a:t>We Hope to See You in the Fall!</a:t>
            </a:r>
            <a:endParaRPr lang="en-US" sz="208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964" y="5810923"/>
            <a:ext cx="2249714" cy="88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872" y="5810923"/>
            <a:ext cx="3101521" cy="91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974"/>
          </a:xfrm>
        </p:spPr>
        <p:txBody>
          <a:bodyPr/>
          <a:lstStyle/>
          <a:p>
            <a:r>
              <a:rPr lang="en-US" dirty="0"/>
              <a:t>2011 World Series: Game 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Texas leading series, 3-2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16" y="2621219"/>
            <a:ext cx="10355201" cy="21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28" y="1001399"/>
            <a:ext cx="10515600" cy="2852737"/>
          </a:xfrm>
        </p:spPr>
        <p:txBody>
          <a:bodyPr/>
          <a:lstStyle/>
          <a:p>
            <a:r>
              <a:rPr lang="en-US" dirty="0"/>
              <a:t>Which game was more exciting? </a:t>
            </a:r>
          </a:p>
        </p:txBody>
      </p:sp>
    </p:spTree>
    <p:extLst>
      <p:ext uri="{BB962C8B-B14F-4D97-AF65-F5344CB8AC3E}">
        <p14:creationId xmlns:p14="http://schemas.microsoft.com/office/powerpoint/2010/main" val="196863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703" b="14508"/>
          <a:stretch/>
        </p:blipFill>
        <p:spPr>
          <a:xfrm>
            <a:off x="1035878" y="2560277"/>
            <a:ext cx="10039953" cy="40981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750595" y="2198073"/>
            <a:ext cx="2472743" cy="17128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0721491" y="2354847"/>
            <a:ext cx="10732" cy="13993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1784" y="1193677"/>
            <a:ext cx="5512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Houston’s Win Expectancy following event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86966" y="861315"/>
            <a:ext cx="3684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Win Probability Added (WPA)</a:t>
            </a:r>
          </a:p>
        </p:txBody>
      </p:sp>
    </p:spTree>
    <p:extLst>
      <p:ext uri="{BB962C8B-B14F-4D97-AF65-F5344CB8AC3E}">
        <p14:creationId xmlns:p14="http://schemas.microsoft.com/office/powerpoint/2010/main" val="416572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875763"/>
            <a:ext cx="10598239" cy="5301200"/>
          </a:xfrm>
        </p:spPr>
        <p:txBody>
          <a:bodyPr/>
          <a:lstStyle/>
          <a:p>
            <a:r>
              <a:rPr lang="en-US" dirty="0"/>
              <a:t>By graphing win expectancy over course of game, we get an idea of how “exciting” a game is.</a:t>
            </a:r>
          </a:p>
          <a:p>
            <a:endParaRPr lang="en-US" dirty="0"/>
          </a:p>
          <a:p>
            <a:r>
              <a:rPr lang="en-US" dirty="0"/>
              <a:t>A typical, “boring” game (9/12/17, Twins beat Padres 16-0):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51" y="3100587"/>
            <a:ext cx="7151498" cy="32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World Series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916"/>
            <a:ext cx="10515600" cy="52110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Scrape data from both games from </a:t>
            </a:r>
            <a:r>
              <a:rPr lang="en-US" dirty="0" err="1"/>
              <a:t>Fangraphs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03"/>
          <a:stretch/>
        </p:blipFill>
        <p:spPr>
          <a:xfrm>
            <a:off x="1472484" y="1727708"/>
            <a:ext cx="5125792" cy="2447301"/>
          </a:xfrm>
          <a:prstGeom prst="rect">
            <a:avLst/>
          </a:prstGeom>
        </p:spPr>
      </p:pic>
      <p:pic>
        <p:nvPicPr>
          <p:cNvPr id="2050" name="Picture 2" descr="Image result for R cr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245" y="2107172"/>
            <a:ext cx="2225580" cy="16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574" y="4587003"/>
            <a:ext cx="94773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6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World Series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916"/>
            <a:ext cx="10515600" cy="521104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Write to “nice” format (e.g., Excel)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504639"/>
            <a:ext cx="98012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6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399</Words>
  <Application>Microsoft Office PowerPoint</Application>
  <PresentationFormat>Widescreen</PresentationFormat>
  <Paragraphs>109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Century</vt:lpstr>
      <vt:lpstr>Palatino Linotype</vt:lpstr>
      <vt:lpstr>Office Theme</vt:lpstr>
      <vt:lpstr>Welcome to  Admitted Student Day!</vt:lpstr>
      <vt:lpstr>Quantifying Thrill</vt:lpstr>
      <vt:lpstr>2017 World Series: Game 5 </vt:lpstr>
      <vt:lpstr>2011 World Series: Game 6</vt:lpstr>
      <vt:lpstr>Which game was more exciting? </vt:lpstr>
      <vt:lpstr>PowerPoint Presentation</vt:lpstr>
      <vt:lpstr>PowerPoint Presentation</vt:lpstr>
      <vt:lpstr>Comparing World Series games</vt:lpstr>
      <vt:lpstr>Comparing World Series games</vt:lpstr>
      <vt:lpstr>Comparing World Series games</vt:lpstr>
      <vt:lpstr>PowerPoint Presentation</vt:lpstr>
      <vt:lpstr>PowerPoint Presentation</vt:lpstr>
      <vt:lpstr>PowerPoint Presentation</vt:lpstr>
      <vt:lpstr>Quantifying Student Satisfaction</vt:lpstr>
      <vt:lpstr>PowerPoint Presentation</vt:lpstr>
      <vt:lpstr>PowerPoint Presentation</vt:lpstr>
      <vt:lpstr>PowerPoint Presentation</vt:lpstr>
      <vt:lpstr>PowerPoint Presentation</vt:lpstr>
      <vt:lpstr>What did you like BEST about in-class group homework?</vt:lpstr>
      <vt:lpstr>What did you like LEAST about in-class group homework?</vt:lpstr>
      <vt:lpstr>More specifics on our department…</vt:lpstr>
      <vt:lpstr>Our Alumni  Where are they employed?</vt:lpstr>
      <vt:lpstr>Scholarships in Math, MathEd, Stats &amp; DSCI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Preview Day</dc:title>
  <dc:creator>Bergen, Silas R</dc:creator>
  <cp:lastModifiedBy>Bergen, Silas R</cp:lastModifiedBy>
  <cp:revision>21</cp:revision>
  <dcterms:created xsi:type="dcterms:W3CDTF">2017-11-30T16:19:13Z</dcterms:created>
  <dcterms:modified xsi:type="dcterms:W3CDTF">2018-02-02T17:56:14Z</dcterms:modified>
</cp:coreProperties>
</file>